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78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3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7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8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2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F51ADB-9D7C-47B0-97B8-6BFF8B9CBC1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31475D-2FB3-4DD4-8841-B692AA7B3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Incomplete and Codominance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0385"/>
            <a:ext cx="9601196" cy="1303867"/>
          </a:xfrm>
        </p:spPr>
        <p:txBody>
          <a:bodyPr/>
          <a:lstStyle/>
          <a:p>
            <a:r>
              <a:rPr lang="en-US" dirty="0" smtClean="0"/>
              <a:t>Multiple Alleles: Human Blood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8260"/>
            <a:ext cx="9601196" cy="3318936"/>
          </a:xfrm>
        </p:spPr>
        <p:txBody>
          <a:bodyPr/>
          <a:lstStyle/>
          <a:p>
            <a:r>
              <a:rPr lang="en-US" b="1" dirty="0" smtClean="0"/>
              <a:t>If parents have A (AO) and B (BB) blood types, </a:t>
            </a:r>
          </a:p>
          <a:p>
            <a:r>
              <a:rPr lang="en-US" b="1" dirty="0" smtClean="0"/>
              <a:t>what are the possible genotypes and phenotypes of their children?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51200" y="3437466"/>
          <a:ext cx="4775200" cy="237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</a:tblGrid>
              <a:tr h="1189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2243" y="2615438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8607" y="35396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8606" y="48143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3793" y="3545943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3792" y="4776420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2306" y="35396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4353" y="3562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2305" y="477949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4352" y="48075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0385"/>
            <a:ext cx="9601196" cy="1303867"/>
          </a:xfrm>
        </p:spPr>
        <p:txBody>
          <a:bodyPr/>
          <a:lstStyle/>
          <a:p>
            <a:r>
              <a:rPr lang="en-US" dirty="0" smtClean="0"/>
              <a:t>Multiple Alleles: Human Blood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13738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If parents have A (AO) and B (BB) blood types, </a:t>
            </a:r>
          </a:p>
          <a:p>
            <a:r>
              <a:rPr lang="en-US" b="1" dirty="0" smtClean="0"/>
              <a:t>what are the possible genotypes and phenotypes of their children?</a:t>
            </a:r>
          </a:p>
          <a:p>
            <a:endParaRPr lang="en-US" b="1" dirty="0"/>
          </a:p>
          <a:p>
            <a:r>
              <a:rPr lang="en-US" b="1" dirty="0" smtClean="0"/>
              <a:t>Genotypes:</a:t>
            </a:r>
          </a:p>
          <a:p>
            <a:r>
              <a:rPr lang="en-US" b="1" dirty="0" smtClean="0"/>
              <a:t>AB &amp; BO</a:t>
            </a:r>
          </a:p>
          <a:p>
            <a:r>
              <a:rPr lang="en-US" b="1" dirty="0" smtClean="0"/>
              <a:t>Phenotypes:</a:t>
            </a:r>
          </a:p>
          <a:p>
            <a:r>
              <a:rPr lang="en-US" b="1" dirty="0" smtClean="0"/>
              <a:t>AB and B</a:t>
            </a:r>
          </a:p>
          <a:p>
            <a:r>
              <a:rPr lang="en-US" b="1" dirty="0" smtClean="0"/>
              <a:t>Blood types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51200" y="3437466"/>
          <a:ext cx="4775200" cy="237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</a:tblGrid>
              <a:tr h="1189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2243" y="2615438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8607" y="35396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8606" y="48143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3793" y="3545943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3792" y="4776420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2306" y="35396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4353" y="3562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2305" y="477949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4352" y="48075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7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32324"/>
            <a:ext cx="9601196" cy="1303867"/>
          </a:xfrm>
        </p:spPr>
        <p:txBody>
          <a:bodyPr/>
          <a:lstStyle/>
          <a:p>
            <a:r>
              <a:rPr lang="en-US" dirty="0" smtClean="0"/>
              <a:t>Rules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5332"/>
            <a:ext cx="9601196" cy="3318936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 traits follow the simple rules of Mendelian inheritance of dominant and recessive genes.</a:t>
            </a:r>
          </a:p>
          <a:p>
            <a:r>
              <a:rPr lang="en-US" sz="3600" dirty="0" smtClean="0"/>
              <a:t>Complex traits follow different patterns of inheritance that may involve multiples genes and other factors.</a:t>
            </a:r>
          </a:p>
          <a:p>
            <a:pPr lvl="1"/>
            <a:r>
              <a:rPr lang="en-US" sz="3200" dirty="0" smtClean="0"/>
              <a:t> For example, – Incomplete or blended dominance </a:t>
            </a:r>
          </a:p>
          <a:p>
            <a:pPr lvl="1"/>
            <a:r>
              <a:rPr lang="en-US" sz="3200" dirty="0" smtClean="0"/>
              <a:t>– Codominance</a:t>
            </a:r>
          </a:p>
          <a:p>
            <a:pPr lvl="1"/>
            <a:r>
              <a:rPr lang="en-US" sz="3200" dirty="0" smtClean="0"/>
              <a:t> – Multiple alleles </a:t>
            </a:r>
          </a:p>
          <a:p>
            <a:pPr marL="457200" lvl="1" indent="0">
              <a:buNone/>
            </a:pPr>
            <a:r>
              <a:rPr lang="en-US" sz="3200" dirty="0" smtClean="0"/>
              <a:t>Any guesses on what these terms may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4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/>
          <a:lstStyle/>
          <a:p>
            <a:r>
              <a:rPr lang="en-US" dirty="0" smtClean="0"/>
              <a:t>Incomplete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51933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Incomplete dominance -</a:t>
            </a:r>
            <a:r>
              <a:rPr lang="en-US" sz="3200" u="sng" dirty="0" smtClean="0"/>
              <a:t>results in a phenotype that is a blend of a heterozygous allele pair.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u="sng" dirty="0" smtClean="0"/>
              <a:t>Ex., Red flower + Blue flower =&gt; Purple flower </a:t>
            </a:r>
          </a:p>
          <a:p>
            <a:r>
              <a:rPr lang="en-US" sz="3200" dirty="0" smtClean="0"/>
              <a:t>• If the dragons have fire‐power alleles F (strong fire) and F’ (no fire) that follow incomplete dominance, </a:t>
            </a:r>
          </a:p>
          <a:p>
            <a:r>
              <a:rPr lang="en-US" sz="3200" dirty="0" smtClean="0"/>
              <a:t>what are the phenotypes for the following dragon‐fire genotypes?</a:t>
            </a:r>
          </a:p>
          <a:p>
            <a:r>
              <a:rPr lang="en-US" sz="3200" dirty="0" smtClean="0"/>
              <a:t>– FF</a:t>
            </a:r>
          </a:p>
          <a:p>
            <a:r>
              <a:rPr lang="en-US" sz="3200" dirty="0" smtClean="0"/>
              <a:t>– FF’ </a:t>
            </a:r>
          </a:p>
          <a:p>
            <a:r>
              <a:rPr lang="en-US" sz="3200" dirty="0" smtClean="0"/>
              <a:t>– F’F’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0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-316316"/>
            <a:ext cx="9601196" cy="1303867"/>
          </a:xfrm>
        </p:spPr>
        <p:txBody>
          <a:bodyPr/>
          <a:lstStyle/>
          <a:p>
            <a:r>
              <a:rPr lang="en-US" dirty="0" smtClean="0"/>
              <a:t>Incomplete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82996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Incomplete dominance -</a:t>
            </a:r>
            <a:r>
              <a:rPr lang="en-US" sz="2800" dirty="0" smtClean="0"/>
              <a:t>results in a phenotype that is a </a:t>
            </a:r>
            <a:r>
              <a:rPr lang="en-US" sz="2800" u="sng" dirty="0" smtClean="0"/>
              <a:t>blend</a:t>
            </a:r>
            <a:r>
              <a:rPr lang="en-US" sz="2800" dirty="0" smtClean="0"/>
              <a:t> of a heterozygous allele pair. </a:t>
            </a:r>
            <a:br>
              <a:rPr lang="en-US" sz="2800" dirty="0" smtClean="0"/>
            </a:br>
            <a:r>
              <a:rPr lang="en-US" sz="2800" dirty="0" smtClean="0"/>
              <a:t>	Ex., Red flower + Blue flower =&gt; Purple flower </a:t>
            </a:r>
          </a:p>
          <a:p>
            <a:r>
              <a:rPr lang="en-US" sz="2800" dirty="0" smtClean="0"/>
              <a:t>• If the dragons have fire‐power alleles F (strong fire) and F’ (no fire) that follow incomplete dominance, </a:t>
            </a:r>
          </a:p>
          <a:p>
            <a:r>
              <a:rPr lang="en-US" sz="2800" dirty="0" smtClean="0"/>
              <a:t>what are the phenotypes for the following dragon‐fire genotypes?</a:t>
            </a:r>
          </a:p>
          <a:p>
            <a:r>
              <a:rPr lang="en-US" sz="2800" dirty="0" smtClean="0"/>
              <a:t>– FF  -- strong fire</a:t>
            </a:r>
          </a:p>
          <a:p>
            <a:r>
              <a:rPr lang="en-US" sz="2800" dirty="0" smtClean="0"/>
              <a:t>– FF’  -- moderate fire (blended trait)</a:t>
            </a:r>
          </a:p>
          <a:p>
            <a:r>
              <a:rPr lang="en-US" sz="2800" dirty="0" smtClean="0"/>
              <a:t>– F’F’ – no fire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-243164"/>
            <a:ext cx="9601196" cy="1303867"/>
          </a:xfrm>
        </p:spPr>
        <p:txBody>
          <a:bodyPr/>
          <a:lstStyle/>
          <a:p>
            <a:r>
              <a:rPr lang="en-US" dirty="0" smtClean="0"/>
              <a:t>Codominance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74436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Codominance results in a phenotype that shows both traits of an allele pair</a:t>
            </a:r>
            <a:r>
              <a:rPr lang="en-US" sz="3200" dirty="0" smtClean="0"/>
              <a:t>. </a:t>
            </a:r>
          </a:p>
          <a:p>
            <a:pPr lvl="1"/>
            <a:r>
              <a:rPr lang="en-US" sz="2800" u="sng" dirty="0" smtClean="0"/>
              <a:t>Ex., Red flower + White flower =&gt; Red &amp; White spotted flower </a:t>
            </a:r>
          </a:p>
          <a:p>
            <a:pPr marL="457200" lvl="1" indent="0">
              <a:buNone/>
            </a:pPr>
            <a:r>
              <a:rPr lang="en-US" sz="2800" dirty="0" smtClean="0"/>
              <a:t>• If </a:t>
            </a:r>
            <a:r>
              <a:rPr lang="en-US" sz="2800" dirty="0" err="1" smtClean="0"/>
              <a:t>merpeople</a:t>
            </a:r>
            <a:r>
              <a:rPr lang="en-US" sz="2800" dirty="0" smtClean="0"/>
              <a:t> have tail color alleles B (blue) and G (green) that follow the codominance inheritance rule, what are possible genotypes and phenotypes?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u="sng" dirty="0" smtClean="0"/>
              <a:t>Genotypes	</a:t>
            </a:r>
            <a:r>
              <a:rPr lang="en-US" sz="2800" dirty="0" smtClean="0"/>
              <a:t>		</a:t>
            </a:r>
            <a:r>
              <a:rPr lang="en-US" sz="2800" u="sng" dirty="0" smtClean="0"/>
              <a:t>Phenotypes</a:t>
            </a:r>
          </a:p>
        </p:txBody>
      </p:sp>
    </p:spTree>
    <p:extLst>
      <p:ext uri="{BB962C8B-B14F-4D97-AF65-F5344CB8AC3E}">
        <p14:creationId xmlns:p14="http://schemas.microsoft.com/office/powerpoint/2010/main" val="36446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-224876"/>
            <a:ext cx="9601196" cy="1303867"/>
          </a:xfrm>
        </p:spPr>
        <p:txBody>
          <a:bodyPr/>
          <a:lstStyle/>
          <a:p>
            <a:r>
              <a:rPr lang="en-US" dirty="0" smtClean="0"/>
              <a:t>Codominance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27057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Codominance results in a phenotype that shows both traits of an allele pair. </a:t>
            </a:r>
          </a:p>
          <a:p>
            <a:pPr lvl="1"/>
            <a:r>
              <a:rPr lang="en-US" sz="2800" dirty="0" smtClean="0"/>
              <a:t>Ex., Red flower + White flower =&gt; Red &amp; White spotted flower </a:t>
            </a:r>
          </a:p>
          <a:p>
            <a:pPr marL="457200" lvl="1" indent="0">
              <a:buNone/>
            </a:pPr>
            <a:r>
              <a:rPr lang="en-US" sz="2800" dirty="0" smtClean="0"/>
              <a:t>• If </a:t>
            </a:r>
            <a:r>
              <a:rPr lang="en-US" sz="2800" dirty="0" err="1" smtClean="0"/>
              <a:t>merpeople</a:t>
            </a:r>
            <a:r>
              <a:rPr lang="en-US" sz="2800" dirty="0" smtClean="0"/>
              <a:t> have tail color alleles B (blue) and G (green) that follow the codominance inheritance rule, what are possible genotypes and phenotypes?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u="sng" dirty="0" smtClean="0"/>
              <a:t>Genotypes	</a:t>
            </a:r>
            <a:r>
              <a:rPr lang="en-US" sz="2800" dirty="0" smtClean="0"/>
              <a:t>		</a:t>
            </a:r>
            <a:r>
              <a:rPr lang="en-US" sz="2800" u="sng" dirty="0" smtClean="0"/>
              <a:t>Phenotypes</a:t>
            </a:r>
          </a:p>
          <a:p>
            <a:pPr marL="457200" lvl="1" indent="0">
              <a:buNone/>
            </a:pPr>
            <a:r>
              <a:rPr lang="en-US" sz="2800" dirty="0" smtClean="0"/>
              <a:t>BB					Blue tail</a:t>
            </a:r>
          </a:p>
          <a:p>
            <a:pPr marL="457200" lvl="1" indent="0">
              <a:buNone/>
            </a:pPr>
            <a:r>
              <a:rPr lang="en-US" sz="2800" dirty="0"/>
              <a:t>G</a:t>
            </a:r>
            <a:r>
              <a:rPr lang="en-US" sz="2800" dirty="0" smtClean="0"/>
              <a:t>G					Green tail</a:t>
            </a:r>
          </a:p>
          <a:p>
            <a:pPr marL="457200" lvl="1" indent="0">
              <a:buNone/>
            </a:pPr>
            <a:r>
              <a:rPr lang="en-US" sz="2800" dirty="0"/>
              <a:t>B</a:t>
            </a:r>
            <a:r>
              <a:rPr lang="en-US" sz="2800" smtClean="0"/>
              <a:t>G</a:t>
            </a:r>
            <a:r>
              <a:rPr lang="en-US" sz="2800" dirty="0" smtClean="0"/>
              <a:t>					Blue and green tail (both traits)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1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-243164"/>
            <a:ext cx="9601196" cy="1303867"/>
          </a:xfrm>
        </p:spPr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1" y="892724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Multiple alleles have more than 2 variations. </a:t>
            </a:r>
          </a:p>
          <a:p>
            <a:pPr lvl="1"/>
            <a:r>
              <a:rPr lang="en-US" sz="2800" u="sng" dirty="0" smtClean="0"/>
              <a:t>Ex., human blood type has 3 different allele variants, A, B, and O. </a:t>
            </a:r>
          </a:p>
          <a:p>
            <a:pPr lvl="1"/>
            <a:endParaRPr lang="en-US" sz="2800" u="sng" dirty="0"/>
          </a:p>
          <a:p>
            <a:pPr lvl="1"/>
            <a:r>
              <a:rPr lang="en-US" sz="2800" b="1" u="sng" dirty="0" smtClean="0"/>
              <a:t>Genotypes	 Phenotypes </a:t>
            </a:r>
          </a:p>
          <a:p>
            <a:pPr lvl="1"/>
            <a:r>
              <a:rPr lang="en-US" sz="2800" u="sng" dirty="0" smtClean="0"/>
              <a:t>AA, AO		 A blood type </a:t>
            </a:r>
          </a:p>
          <a:p>
            <a:pPr lvl="1"/>
            <a:r>
              <a:rPr lang="en-US" sz="2800" u="sng" dirty="0" smtClean="0"/>
              <a:t>AB 			AB blood type</a:t>
            </a:r>
          </a:p>
          <a:p>
            <a:pPr lvl="1"/>
            <a:r>
              <a:rPr lang="en-US" sz="2800" u="sng" dirty="0" smtClean="0"/>
              <a:t>BB, BO 		B blood type</a:t>
            </a:r>
          </a:p>
          <a:p>
            <a:pPr lvl="1"/>
            <a:r>
              <a:rPr lang="en-US" sz="2800" u="sng" dirty="0" smtClean="0"/>
              <a:t>OO 			O blood type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754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-279740"/>
            <a:ext cx="9601196" cy="1303867"/>
          </a:xfrm>
        </p:spPr>
        <p:txBody>
          <a:bodyPr/>
          <a:lstStyle/>
          <a:p>
            <a:r>
              <a:rPr lang="en-US" dirty="0" smtClean="0"/>
              <a:t>Multiple Alleles: Human Blood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17" y="1024127"/>
            <a:ext cx="9601196" cy="33189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parents have A (AO) and B (BB) blood types, </a:t>
            </a:r>
          </a:p>
          <a:p>
            <a:r>
              <a:rPr lang="en-US" sz="3600" b="1" dirty="0" smtClean="0"/>
              <a:t>what are the possible genotypes and phenotypes of their children?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23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9863"/>
            <a:ext cx="9601196" cy="1303867"/>
          </a:xfrm>
        </p:spPr>
        <p:txBody>
          <a:bodyPr/>
          <a:lstStyle/>
          <a:p>
            <a:r>
              <a:rPr lang="en-US" dirty="0" smtClean="0"/>
              <a:t>Multiple Alleles: Human Blood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7998"/>
            <a:ext cx="9601196" cy="3318936"/>
          </a:xfrm>
        </p:spPr>
        <p:txBody>
          <a:bodyPr/>
          <a:lstStyle/>
          <a:p>
            <a:r>
              <a:rPr lang="en-US" b="1" dirty="0" smtClean="0"/>
              <a:t>If parents have A (AO) and B (BB) blood types, </a:t>
            </a:r>
          </a:p>
          <a:p>
            <a:r>
              <a:rPr lang="en-US" b="1" dirty="0" smtClean="0"/>
              <a:t>what are the possible genotypes and phenotypes of their children?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43513"/>
              </p:ext>
            </p:extLst>
          </p:nvPr>
        </p:nvGraphicFramePr>
        <p:xfrm>
          <a:off x="3251200" y="3437466"/>
          <a:ext cx="4775200" cy="237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</a:tblGrid>
              <a:tr h="1189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32243" y="2615438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			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8607" y="35396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8606" y="48143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1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538</TotalTime>
  <Words>405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Incomplete and Codominance</vt:lpstr>
      <vt:lpstr>Rules of Inheritance</vt:lpstr>
      <vt:lpstr>Incomplete</vt:lpstr>
      <vt:lpstr>Incomplete</vt:lpstr>
      <vt:lpstr>Codominance </vt:lpstr>
      <vt:lpstr>Codominance </vt:lpstr>
      <vt:lpstr>Multiple alleles</vt:lpstr>
      <vt:lpstr>Multiple Alleles: Human Blood type </vt:lpstr>
      <vt:lpstr>Multiple Alleles: Human Blood type </vt:lpstr>
      <vt:lpstr>Multiple Alleles: Human Blood type </vt:lpstr>
      <vt:lpstr>Multiple Alleles: Human Blood type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Incomplete and Codominance</dc:title>
  <dc:creator>Mallory Hyneman</dc:creator>
  <cp:lastModifiedBy>Mallory Hyneman</cp:lastModifiedBy>
  <cp:revision>13</cp:revision>
  <dcterms:created xsi:type="dcterms:W3CDTF">2016-02-03T13:51:06Z</dcterms:created>
  <dcterms:modified xsi:type="dcterms:W3CDTF">2017-02-15T18:24:37Z</dcterms:modified>
</cp:coreProperties>
</file>